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218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3D0A-83E1-46EE-9E90-67D3699AFA22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E16A-6238-4FB6-928D-91F6895D9B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869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3D0A-83E1-46EE-9E90-67D3699AFA22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E16A-6238-4FB6-928D-91F6895D9B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309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3D0A-83E1-46EE-9E90-67D3699AFA22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E16A-6238-4FB6-928D-91F6895D9B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5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3D0A-83E1-46EE-9E90-67D3699AFA22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E16A-6238-4FB6-928D-91F6895D9B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81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3D0A-83E1-46EE-9E90-67D3699AFA22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E16A-6238-4FB6-928D-91F6895D9B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175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3D0A-83E1-46EE-9E90-67D3699AFA22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E16A-6238-4FB6-928D-91F6895D9B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196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3D0A-83E1-46EE-9E90-67D3699AFA22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E16A-6238-4FB6-928D-91F6895D9B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921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3D0A-83E1-46EE-9E90-67D3699AFA22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E16A-6238-4FB6-928D-91F6895D9B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913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3D0A-83E1-46EE-9E90-67D3699AFA22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E16A-6238-4FB6-928D-91F6895D9B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791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3D0A-83E1-46EE-9E90-67D3699AFA22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E16A-6238-4FB6-928D-91F6895D9B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80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3D0A-83E1-46EE-9E90-67D3699AFA22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E16A-6238-4FB6-928D-91F6895D9B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549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A3D0A-83E1-46EE-9E90-67D3699AFA22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CE16A-6238-4FB6-928D-91F6895D9B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47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agon 1"/>
          <p:cNvSpPr/>
          <p:nvPr/>
        </p:nvSpPr>
        <p:spPr>
          <a:xfrm>
            <a:off x="250306" y="3634961"/>
            <a:ext cx="5230613" cy="2178123"/>
          </a:xfrm>
          <a:prstGeom prst="pent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92776" y="1121399"/>
            <a:ext cx="3135088" cy="3401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Personnel qualifications are defined and current.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1091207" y="2767154"/>
            <a:ext cx="3663408" cy="3187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Recruitment, selection, and appointment are performed.</a:t>
            </a:r>
          </a:p>
        </p:txBody>
      </p:sp>
      <p:sp>
        <p:nvSpPr>
          <p:cNvPr id="5" name="Rectangle 4"/>
          <p:cNvSpPr/>
          <p:nvPr/>
        </p:nvSpPr>
        <p:spPr>
          <a:xfrm>
            <a:off x="1245327" y="2018527"/>
            <a:ext cx="2501611" cy="2807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Job description is defined and current.</a:t>
            </a:r>
          </a:p>
        </p:txBody>
      </p:sp>
      <p:sp>
        <p:nvSpPr>
          <p:cNvPr id="6" name="Rectangle 5"/>
          <p:cNvSpPr/>
          <p:nvPr/>
        </p:nvSpPr>
        <p:spPr>
          <a:xfrm>
            <a:off x="1119888" y="3222857"/>
            <a:ext cx="2796619" cy="3066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New staff is introduced to the organization.</a:t>
            </a:r>
          </a:p>
        </p:txBody>
      </p:sp>
      <p:sp>
        <p:nvSpPr>
          <p:cNvPr id="7" name="Rectangle 6"/>
          <p:cNvSpPr/>
          <p:nvPr/>
        </p:nvSpPr>
        <p:spPr>
          <a:xfrm>
            <a:off x="1533447" y="3818700"/>
            <a:ext cx="1570292" cy="6167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Training needs are identified and performed.</a:t>
            </a:r>
          </a:p>
        </p:txBody>
      </p:sp>
      <p:sp>
        <p:nvSpPr>
          <p:cNvPr id="8" name="Rectangle 7"/>
          <p:cNvSpPr/>
          <p:nvPr/>
        </p:nvSpPr>
        <p:spPr>
          <a:xfrm>
            <a:off x="1264179" y="5201363"/>
            <a:ext cx="1793913" cy="2182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/>
              <a:t>Competency is assessed.</a:t>
            </a:r>
          </a:p>
        </p:txBody>
      </p:sp>
      <p:sp>
        <p:nvSpPr>
          <p:cNvPr id="9" name="Rectangle 8"/>
          <p:cNvSpPr/>
          <p:nvPr/>
        </p:nvSpPr>
        <p:spPr>
          <a:xfrm>
            <a:off x="3478703" y="4641072"/>
            <a:ext cx="1316543" cy="5505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Continuing development is conducted.</a:t>
            </a:r>
          </a:p>
        </p:txBody>
      </p:sp>
      <p:sp>
        <p:nvSpPr>
          <p:cNvPr id="10" name="Rectangle 9"/>
          <p:cNvSpPr/>
          <p:nvPr/>
        </p:nvSpPr>
        <p:spPr>
          <a:xfrm>
            <a:off x="3513214" y="4090646"/>
            <a:ext cx="1239768" cy="3670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Staff performance is conducted.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491726" y="6120384"/>
            <a:ext cx="3029733" cy="2182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Termination notice of employment is given. </a:t>
            </a:r>
          </a:p>
        </p:txBody>
      </p:sp>
      <p:cxnSp>
        <p:nvCxnSpPr>
          <p:cNvPr id="13" name="Straight Arrow Connector 12"/>
          <p:cNvCxnSpPr>
            <a:endCxn id="5" idx="0"/>
          </p:cNvCxnSpPr>
          <p:nvPr/>
        </p:nvCxnSpPr>
        <p:spPr>
          <a:xfrm flipH="1">
            <a:off x="2496133" y="1469363"/>
            <a:ext cx="40179" cy="54916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3" idx="4"/>
            <a:endCxn id="3" idx="0"/>
          </p:cNvCxnSpPr>
          <p:nvPr/>
        </p:nvCxnSpPr>
        <p:spPr>
          <a:xfrm>
            <a:off x="2536372" y="794777"/>
            <a:ext cx="23948" cy="32662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2"/>
          </p:cNvCxnSpPr>
          <p:nvPr/>
        </p:nvCxnSpPr>
        <p:spPr>
          <a:xfrm>
            <a:off x="2518198" y="3529473"/>
            <a:ext cx="18114" cy="33023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2"/>
          </p:cNvCxnSpPr>
          <p:nvPr/>
        </p:nvCxnSpPr>
        <p:spPr>
          <a:xfrm flipH="1">
            <a:off x="2487763" y="2299269"/>
            <a:ext cx="8370" cy="4461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6" idx="0"/>
          </p:cNvCxnSpPr>
          <p:nvPr/>
        </p:nvCxnSpPr>
        <p:spPr>
          <a:xfrm flipH="1">
            <a:off x="2518198" y="3071850"/>
            <a:ext cx="10139" cy="15100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1852049" y="4440608"/>
            <a:ext cx="1" cy="76048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292346" y="4457678"/>
            <a:ext cx="0" cy="1818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0" idx="2"/>
          </p:cNvCxnSpPr>
          <p:nvPr/>
        </p:nvCxnSpPr>
        <p:spPr>
          <a:xfrm flipH="1">
            <a:off x="4127863" y="4457688"/>
            <a:ext cx="5235" cy="17517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0" idx="1"/>
            <a:endCxn id="7" idx="3"/>
          </p:cNvCxnSpPr>
          <p:nvPr/>
        </p:nvCxnSpPr>
        <p:spPr>
          <a:xfrm flipH="1" flipV="1">
            <a:off x="3103739" y="4127052"/>
            <a:ext cx="409475" cy="14711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1663994" y="4428349"/>
            <a:ext cx="8708" cy="76048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3308476" y="5852159"/>
            <a:ext cx="15377" cy="24317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41" idx="0"/>
          </p:cNvCxnSpPr>
          <p:nvPr/>
        </p:nvCxnSpPr>
        <p:spPr>
          <a:xfrm>
            <a:off x="3308476" y="6363646"/>
            <a:ext cx="0" cy="30332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2975299" y="6666967"/>
            <a:ext cx="666354" cy="33315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End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713935" y="5528277"/>
            <a:ext cx="30829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Staff Performance Management</a:t>
            </a:r>
          </a:p>
        </p:txBody>
      </p:sp>
      <p:cxnSp>
        <p:nvCxnSpPr>
          <p:cNvPr id="46" name="Connector: Elbow 45"/>
          <p:cNvCxnSpPr/>
          <p:nvPr/>
        </p:nvCxnSpPr>
        <p:spPr>
          <a:xfrm rot="16200000" flipH="1">
            <a:off x="-525571" y="1851870"/>
            <a:ext cx="1349662" cy="14985"/>
          </a:xfrm>
          <a:prstGeom prst="bentConnector3">
            <a:avLst/>
          </a:prstGeom>
          <a:ln w="190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nector: Elbow 46"/>
          <p:cNvCxnSpPr/>
          <p:nvPr/>
        </p:nvCxnSpPr>
        <p:spPr>
          <a:xfrm rot="5400000">
            <a:off x="-1467101" y="4343190"/>
            <a:ext cx="3259229" cy="1885"/>
          </a:xfrm>
          <a:prstGeom prst="bentConnector3">
            <a:avLst>
              <a:gd name="adj1" fmla="val 50000"/>
            </a:avLst>
          </a:prstGeom>
          <a:ln w="190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2405" y="1411348"/>
            <a:ext cx="920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Employment of staff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41769" y="2762917"/>
            <a:ext cx="9581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Management and Development of staff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6183004" y="2584957"/>
            <a:ext cx="39587" cy="408201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" idx="3"/>
          </p:cNvCxnSpPr>
          <p:nvPr/>
        </p:nvCxnSpPr>
        <p:spPr>
          <a:xfrm>
            <a:off x="4754615" y="2926514"/>
            <a:ext cx="1343559" cy="91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3037906" y="5379478"/>
            <a:ext cx="3246156" cy="62378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4556197" y="6229488"/>
            <a:ext cx="1626807" cy="10910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4791315" y="4334443"/>
            <a:ext cx="1379208" cy="2377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4727516" y="4961241"/>
            <a:ext cx="1416031" cy="98118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6" idx="3"/>
          </p:cNvCxnSpPr>
          <p:nvPr/>
        </p:nvCxnSpPr>
        <p:spPr>
          <a:xfrm>
            <a:off x="3916507" y="3376165"/>
            <a:ext cx="2205026" cy="83348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V="1">
            <a:off x="3094858" y="3866275"/>
            <a:ext cx="3048689" cy="116877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1280161" y="293272"/>
            <a:ext cx="2512422" cy="50150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Need for a new or existing job is identified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4704293" y="4023162"/>
            <a:ext cx="1273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Conduct a joint appraisal and form a personal development plan.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1857800" y="4398724"/>
            <a:ext cx="120189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Group training is permitted.  However, competency is determined at the individual level.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0" y="-40580"/>
            <a:ext cx="52478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Job Aid: Personnel Process Map </a:t>
            </a:r>
            <a:r>
              <a:rPr lang="en-US" sz="1600" b="1" baseline="30000" dirty="0"/>
              <a:t>2-05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532590" y="7750629"/>
            <a:ext cx="54456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How a process owner ensures processes are maintained: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Ensures tasks are performed according to schedule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Maintains a qualified pool of trainers/evaluators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Monitors effectiveness using measurable data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Confirms quality record production which adheres to the record control processes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Ensures current and approved documents are available at all points of interest which adheres to the document control processes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Oversees communication and reporting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 flipV="1">
            <a:off x="2959356" y="4434771"/>
            <a:ext cx="553858" cy="75533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Pentagon 11"/>
          <p:cNvSpPr/>
          <p:nvPr/>
        </p:nvSpPr>
        <p:spPr>
          <a:xfrm>
            <a:off x="5125471" y="1691446"/>
            <a:ext cx="1705589" cy="847418"/>
          </a:xfrm>
          <a:prstGeom prst="pent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1200" dirty="0">
                <a:solidFill>
                  <a:prstClr val="black"/>
                </a:solidFill>
              </a:rPr>
              <a:t>Personnel File Record Management</a:t>
            </a:r>
          </a:p>
        </p:txBody>
      </p:sp>
    </p:spTree>
    <p:extLst>
      <p:ext uri="{BB962C8B-B14F-4D97-AF65-F5344CB8AC3E}">
        <p14:creationId xmlns:p14="http://schemas.microsoft.com/office/powerpoint/2010/main" val="319177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503</TotalTime>
  <Words>181</Words>
  <Application>Microsoft Office PowerPoint</Application>
  <PresentationFormat>A4 Paper (210x297 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Murphy</dc:creator>
  <cp:lastModifiedBy>Katy Yao</cp:lastModifiedBy>
  <cp:revision>31</cp:revision>
  <dcterms:created xsi:type="dcterms:W3CDTF">2017-12-02T18:01:54Z</dcterms:created>
  <dcterms:modified xsi:type="dcterms:W3CDTF">2024-09-10T12:03:29Z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94a7b8-f06c-4dfe-bdcc-9b548fd58c31_Enabled">
    <vt:lpwstr>true</vt:lpwstr>
  </property>
  <property fmtid="{D5CDD505-2E9C-101B-9397-08002B2CF9AE}" pid="3" name="MSIP_Label_7b94a7b8-f06c-4dfe-bdcc-9b548fd58c31_SetDate">
    <vt:lpwstr>2024-09-10T12:03:06Z</vt:lpwstr>
  </property>
  <property fmtid="{D5CDD505-2E9C-101B-9397-08002B2CF9AE}" pid="4" name="MSIP_Label_7b94a7b8-f06c-4dfe-bdcc-9b548fd58c31_Method">
    <vt:lpwstr>Privileged</vt:lpwstr>
  </property>
  <property fmtid="{D5CDD505-2E9C-101B-9397-08002B2CF9AE}" pid="5" name="MSIP_Label_7b94a7b8-f06c-4dfe-bdcc-9b548fd58c31_Name">
    <vt:lpwstr>7b94a7b8-f06c-4dfe-bdcc-9b548fd58c31</vt:lpwstr>
  </property>
  <property fmtid="{D5CDD505-2E9C-101B-9397-08002B2CF9AE}" pid="6" name="MSIP_Label_7b94a7b8-f06c-4dfe-bdcc-9b548fd58c31_SiteId">
    <vt:lpwstr>9ce70869-60db-44fd-abe8-d2767077fc8f</vt:lpwstr>
  </property>
  <property fmtid="{D5CDD505-2E9C-101B-9397-08002B2CF9AE}" pid="7" name="MSIP_Label_7b94a7b8-f06c-4dfe-bdcc-9b548fd58c31_ActionId">
    <vt:lpwstr>b650c21e-54a7-4b2e-b6c4-2bd822ff8230</vt:lpwstr>
  </property>
  <property fmtid="{D5CDD505-2E9C-101B-9397-08002B2CF9AE}" pid="8" name="MSIP_Label_7b94a7b8-f06c-4dfe-bdcc-9b548fd58c31_ContentBits">
    <vt:lpwstr>0</vt:lpwstr>
  </property>
</Properties>
</file>